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6"/>
  </p:notesMasterIdLst>
  <p:handoutMasterIdLst>
    <p:handoutMasterId r:id="rId17"/>
  </p:handoutMasterIdLst>
  <p:sldIdLst>
    <p:sldId id="604" r:id="rId7"/>
    <p:sldId id="605" r:id="rId8"/>
    <p:sldId id="606" r:id="rId9"/>
    <p:sldId id="607" r:id="rId10"/>
    <p:sldId id="608" r:id="rId11"/>
    <p:sldId id="609" r:id="rId12"/>
    <p:sldId id="610" r:id="rId13"/>
    <p:sldId id="611" r:id="rId14"/>
    <p:sldId id="256"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79" autoAdjust="0"/>
    <p:restoredTop sz="86457"/>
  </p:normalViewPr>
  <p:slideViewPr>
    <p:cSldViewPr snapToGrid="0" showGuides="1">
      <p:cViewPr varScale="1">
        <p:scale>
          <a:sx n="119" d="100"/>
          <a:sy n="119" d="100"/>
        </p:scale>
        <p:origin x="800" y="184"/>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C600F559-98E5-5B44-9758-76DA850247DA}"/>
    <pc:docChg chg="undo custSel modSld">
      <pc:chgData name="Chance Pascale" userId="33a09a6f-b2d1-47a5-b3b3-352468c288fc" providerId="ADAL" clId="{C600F559-98E5-5B44-9758-76DA850247DA}" dt="2021-02-20T20:23:10.360" v="56" actId="20577"/>
      <pc:docMkLst>
        <pc:docMk/>
      </pc:docMkLst>
      <pc:sldChg chg="modNotesTx">
        <pc:chgData name="Chance Pascale" userId="33a09a6f-b2d1-47a5-b3b3-352468c288fc" providerId="ADAL" clId="{C600F559-98E5-5B44-9758-76DA850247DA}" dt="2021-02-20T19:46:38.489" v="0" actId="20577"/>
        <pc:sldMkLst>
          <pc:docMk/>
          <pc:sldMk cId="2208323800" sldId="604"/>
        </pc:sldMkLst>
      </pc:sldChg>
      <pc:sldChg chg="modNotesTx">
        <pc:chgData name="Chance Pascale" userId="33a09a6f-b2d1-47a5-b3b3-352468c288fc" providerId="ADAL" clId="{C600F559-98E5-5B44-9758-76DA850247DA}" dt="2021-02-20T19:49:29.433" v="4" actId="20577"/>
        <pc:sldMkLst>
          <pc:docMk/>
          <pc:sldMk cId="2405996733" sldId="605"/>
        </pc:sldMkLst>
      </pc:sldChg>
      <pc:sldChg chg="modNotesTx">
        <pc:chgData name="Chance Pascale" userId="33a09a6f-b2d1-47a5-b3b3-352468c288fc" providerId="ADAL" clId="{C600F559-98E5-5B44-9758-76DA850247DA}" dt="2021-02-20T19:55:44.162" v="14" actId="20577"/>
        <pc:sldMkLst>
          <pc:docMk/>
          <pc:sldMk cId="1245948404" sldId="606"/>
        </pc:sldMkLst>
      </pc:sldChg>
      <pc:sldChg chg="modNotesTx">
        <pc:chgData name="Chance Pascale" userId="33a09a6f-b2d1-47a5-b3b3-352468c288fc" providerId="ADAL" clId="{C600F559-98E5-5B44-9758-76DA850247DA}" dt="2021-02-20T20:03:34.383" v="25" actId="20577"/>
        <pc:sldMkLst>
          <pc:docMk/>
          <pc:sldMk cId="1785398726" sldId="607"/>
        </pc:sldMkLst>
      </pc:sldChg>
      <pc:sldChg chg="modNotesTx">
        <pc:chgData name="Chance Pascale" userId="33a09a6f-b2d1-47a5-b3b3-352468c288fc" providerId="ADAL" clId="{C600F559-98E5-5B44-9758-76DA850247DA}" dt="2021-02-20T20:09:21.564" v="34" actId="20577"/>
        <pc:sldMkLst>
          <pc:docMk/>
          <pc:sldMk cId="3603554123" sldId="608"/>
        </pc:sldMkLst>
      </pc:sldChg>
      <pc:sldChg chg="modNotesTx">
        <pc:chgData name="Chance Pascale" userId="33a09a6f-b2d1-47a5-b3b3-352468c288fc" providerId="ADAL" clId="{C600F559-98E5-5B44-9758-76DA850247DA}" dt="2021-02-20T20:15:27.088" v="46" actId="20577"/>
        <pc:sldMkLst>
          <pc:docMk/>
          <pc:sldMk cId="1952254241" sldId="609"/>
        </pc:sldMkLst>
      </pc:sldChg>
      <pc:sldChg chg="modNotesTx">
        <pc:chgData name="Chance Pascale" userId="33a09a6f-b2d1-47a5-b3b3-352468c288fc" providerId="ADAL" clId="{C600F559-98E5-5B44-9758-76DA850247DA}" dt="2021-02-20T20:23:10.360" v="56" actId="20577"/>
        <pc:sldMkLst>
          <pc:docMk/>
          <pc:sldMk cId="1160291331" sldId="6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2/20/21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Hello, n this video we will discuss issues that can arise when writing multithreaded programs</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54072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There are many issues that can occur if care isn’t taken when writing concurrent programs</a:t>
            </a:r>
          </a:p>
          <a:p>
            <a:r>
              <a:rPr lang="en-US" sz="900" kern="1200" dirty="0">
                <a:solidFill>
                  <a:schemeClr val="tx1"/>
                </a:solidFill>
                <a:effectLst/>
                <a:latin typeface="+mn-lt"/>
                <a:ea typeface="+mn-ea"/>
                <a:cs typeface="+mn-cs"/>
              </a:rPr>
              <a:t>They include race conditions, dead and live lock, non-optimal resource utilization, and content over resources</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151862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One of the most common pitfalls that you will encounter when writing multithreaded programs is a race condition. </a:t>
            </a:r>
          </a:p>
          <a:p>
            <a:r>
              <a:rPr lang="en-US" sz="900" kern="1200" dirty="0">
                <a:solidFill>
                  <a:schemeClr val="tx1"/>
                </a:solidFill>
                <a:effectLst/>
                <a:latin typeface="+mn-lt"/>
                <a:ea typeface="+mn-ea"/>
                <a:cs typeface="+mn-cs"/>
              </a:rPr>
              <a:t>This occurs when threads execute in a sequence different than intended and can have dire consequences.</a:t>
            </a:r>
          </a:p>
          <a:p>
            <a:r>
              <a:rPr lang="en-US" sz="900" kern="1200" dirty="0">
                <a:solidFill>
                  <a:schemeClr val="tx1"/>
                </a:solidFill>
                <a:effectLst/>
                <a:latin typeface="+mn-lt"/>
                <a:ea typeface="+mn-ea"/>
                <a:cs typeface="+mn-cs"/>
              </a:rPr>
              <a:t>In this case the programmer wanted the first thread to execute its 3 instructions and then the second thread to execute its 3 instructions.</a:t>
            </a:r>
          </a:p>
          <a:p>
            <a:r>
              <a:rPr lang="en-US" sz="900" kern="1200" dirty="0">
                <a:solidFill>
                  <a:schemeClr val="tx1"/>
                </a:solidFill>
                <a:effectLst/>
                <a:latin typeface="+mn-lt"/>
                <a:ea typeface="+mn-ea"/>
                <a:cs typeface="+mn-cs"/>
              </a:rPr>
              <a:t>Unfortunately the instructions were interleaved and therefor the final integer value is not what the developer wanted.</a:t>
            </a:r>
          </a:p>
          <a:p>
            <a:r>
              <a:rPr lang="en-US" sz="900" kern="1200" dirty="0">
                <a:solidFill>
                  <a:schemeClr val="tx1"/>
                </a:solidFill>
                <a:effectLst/>
                <a:latin typeface="+mn-lt"/>
                <a:ea typeface="+mn-ea"/>
                <a:cs typeface="+mn-cs"/>
              </a:rPr>
              <a:t>I want to make it clear that in this case there isn’t an incorrect final value, since each thread performed its instruction in a valid manner related to the shared variable.</a:t>
            </a:r>
          </a:p>
          <a:p>
            <a:r>
              <a:rPr lang="en-US" sz="900" kern="1200" dirty="0">
                <a:solidFill>
                  <a:schemeClr val="tx1"/>
                </a:solidFill>
                <a:effectLst/>
                <a:latin typeface="+mn-lt"/>
                <a:ea typeface="+mn-ea"/>
                <a:cs typeface="+mn-cs"/>
              </a:rPr>
              <a:t>It is often best to consider minimizing shared or global variables or if they are required have a plan to ensure that each thread’s access is atomic, which we will talk about later.</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275865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Similar to a race condition, but more related to memory and not the order of execution, is resource contention.</a:t>
            </a:r>
          </a:p>
          <a:p>
            <a:r>
              <a:rPr lang="en-US" sz="900" kern="1200" dirty="0">
                <a:solidFill>
                  <a:schemeClr val="tx1"/>
                </a:solidFill>
                <a:effectLst/>
                <a:latin typeface="+mn-lt"/>
                <a:ea typeface="+mn-ea"/>
                <a:cs typeface="+mn-cs"/>
              </a:rPr>
              <a:t>The more threads and shared resources, the more often this will occur, if the programmer doesn’t give sufficient consideration to this happening.</a:t>
            </a:r>
          </a:p>
          <a:p>
            <a:r>
              <a:rPr lang="en-US" sz="900" kern="1200" dirty="0">
                <a:solidFill>
                  <a:schemeClr val="tx1"/>
                </a:solidFill>
                <a:effectLst/>
                <a:latin typeface="+mn-lt"/>
                <a:ea typeface="+mn-ea"/>
                <a:cs typeface="+mn-cs"/>
              </a:rPr>
              <a:t>This is a more asynchronous version of a race condition, which can extend from threads to completely separate machines.</a:t>
            </a:r>
          </a:p>
          <a:p>
            <a:r>
              <a:rPr lang="en-US" sz="900" kern="1200" dirty="0">
                <a:solidFill>
                  <a:schemeClr val="tx1"/>
                </a:solidFill>
                <a:effectLst/>
                <a:latin typeface="+mn-lt"/>
                <a:ea typeface="+mn-ea"/>
                <a:cs typeface="+mn-cs"/>
              </a:rPr>
              <a:t>What happens is that resources are needed to be accessed in different ways by different independent threads and they access the same memory, file, etc. and this can lead to conflict and constant rewriting of values.</a:t>
            </a:r>
          </a:p>
          <a:p>
            <a:r>
              <a:rPr lang="en-US" sz="900" kern="1200" dirty="0">
                <a:solidFill>
                  <a:schemeClr val="tx1"/>
                </a:solidFill>
                <a:effectLst/>
                <a:latin typeface="+mn-lt"/>
                <a:ea typeface="+mn-ea"/>
                <a:cs typeface="+mn-cs"/>
              </a:rPr>
              <a:t>Consider the case of databases where values need to be incremented but each time a value is retrieved from the database another thread is accessing the same row.</a:t>
            </a:r>
          </a:p>
          <a:p>
            <a:r>
              <a:rPr lang="en-US" sz="900" kern="1200" dirty="0">
                <a:solidFill>
                  <a:schemeClr val="tx1"/>
                </a:solidFill>
                <a:effectLst/>
                <a:latin typeface="+mn-lt"/>
                <a:ea typeface="+mn-ea"/>
                <a:cs typeface="+mn-cs"/>
              </a:rPr>
              <a:t>Now it can happen that between the time that the first thread accesses and updates the row and n threads do the same thing, that numerous increments go uncounted since the last updated value is what is counted.</a:t>
            </a:r>
          </a:p>
          <a:p>
            <a:r>
              <a:rPr lang="en-US" sz="900" kern="1200" dirty="0">
                <a:solidFill>
                  <a:schemeClr val="tx1"/>
                </a:solidFill>
                <a:effectLst/>
                <a:latin typeface="+mn-lt"/>
                <a:ea typeface="+mn-ea"/>
                <a:cs typeface="+mn-cs"/>
              </a:rPr>
              <a:t>This is significant enough of an issue with databases, that they have numerous ways of ensuring consistency.</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096315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Deadlock is similar to resource contention, except that one or more threads or processes require multiple shared resources and will not perform their action until they have access to all required resources.</a:t>
            </a:r>
          </a:p>
          <a:p>
            <a:r>
              <a:rPr lang="en-US" sz="900" kern="1200" dirty="0">
                <a:solidFill>
                  <a:schemeClr val="tx1"/>
                </a:solidFill>
                <a:effectLst/>
                <a:latin typeface="+mn-lt"/>
                <a:ea typeface="+mn-ea"/>
                <a:cs typeface="+mn-cs"/>
              </a:rPr>
              <a:t>At the same time they need other required resources they do not relinquish their hold on a shared resources.</a:t>
            </a:r>
          </a:p>
          <a:p>
            <a:r>
              <a:rPr lang="en-US" sz="900" kern="1200" dirty="0">
                <a:solidFill>
                  <a:schemeClr val="tx1"/>
                </a:solidFill>
                <a:effectLst/>
                <a:latin typeface="+mn-lt"/>
                <a:ea typeface="+mn-ea"/>
                <a:cs typeface="+mn-cs"/>
              </a:rPr>
              <a:t>Now multiple threads each have a shared and required resource and simultaneously are waiting for other resources and cannot proceed to the point when they can release their resources.</a:t>
            </a:r>
          </a:p>
          <a:p>
            <a:r>
              <a:rPr lang="en-US" sz="900" kern="1200" dirty="0">
                <a:solidFill>
                  <a:schemeClr val="tx1"/>
                </a:solidFill>
                <a:effectLst/>
                <a:latin typeface="+mn-lt"/>
                <a:ea typeface="+mn-ea"/>
                <a:cs typeface="+mn-cs"/>
              </a:rPr>
              <a:t>None of the participants in the deadlock will make it out of this situation.</a:t>
            </a:r>
          </a:p>
          <a:p>
            <a:r>
              <a:rPr lang="en-US" sz="900" kern="1200" dirty="0">
                <a:solidFill>
                  <a:schemeClr val="tx1"/>
                </a:solidFill>
                <a:effectLst/>
                <a:latin typeface="+mn-lt"/>
                <a:ea typeface="+mn-ea"/>
                <a:cs typeface="+mn-cs"/>
              </a:rPr>
              <a:t>The first response is to have threads drop the holds on resources, but this will devolve into threads dropping resources and then frantically trying to get all of the resources and possibly not help at all.</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50661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Live Lock is like deadlock but each thread is actively doing something but never makes it out of the overall process that requires multiple resources.</a:t>
            </a:r>
          </a:p>
          <a:p>
            <a:r>
              <a:rPr lang="en-US" sz="900" kern="1200" dirty="0">
                <a:solidFill>
                  <a:schemeClr val="tx1"/>
                </a:solidFill>
                <a:effectLst/>
                <a:latin typeface="+mn-lt"/>
                <a:ea typeface="+mn-ea"/>
                <a:cs typeface="+mn-cs"/>
              </a:rPr>
              <a:t>This can happen when a programming loop tests for access prior to making a final change and goes to sleep for a small or no time.</a:t>
            </a:r>
          </a:p>
          <a:p>
            <a:r>
              <a:rPr lang="en-US" sz="900" kern="1200" dirty="0">
                <a:solidFill>
                  <a:schemeClr val="tx1"/>
                </a:solidFill>
                <a:effectLst/>
                <a:latin typeface="+mn-lt"/>
                <a:ea typeface="+mn-ea"/>
                <a:cs typeface="+mn-cs"/>
              </a:rPr>
              <a:t>Consider a do-while loop that doesn’t change an externally visible display until it can save the value to a resource.</a:t>
            </a:r>
          </a:p>
          <a:p>
            <a:r>
              <a:rPr lang="en-US" sz="900" kern="1200" dirty="0">
                <a:solidFill>
                  <a:schemeClr val="tx1"/>
                </a:solidFill>
                <a:effectLst/>
                <a:latin typeface="+mn-lt"/>
                <a:ea typeface="+mn-ea"/>
                <a:cs typeface="+mn-cs"/>
              </a:rPr>
              <a:t>Numerous threads executing the same loop might come to the while test and not be able to access the variable, and thus keep incrementing a variable, this could result in buffer/stack overflows or executing an instruction millions or infinite amount of times or recursively executing the same code and locking up a program.</a:t>
            </a:r>
          </a:p>
          <a:p>
            <a:r>
              <a:rPr lang="en-US" sz="900" kern="1200" dirty="0">
                <a:solidFill>
                  <a:schemeClr val="tx1"/>
                </a:solidFill>
                <a:effectLst/>
                <a:latin typeface="+mn-lt"/>
                <a:ea typeface="+mn-ea"/>
                <a:cs typeface="+mn-cs"/>
              </a:rPr>
              <a:t>This can even happen if you incorrectly use some programming language asynchronous capabilities.</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2521964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A slightly less worrisome issue is over or underutilizing the computational power of your machine, though if this happens with a very powerful system or replicated over a large cluster of computing resources, this can be </a:t>
            </a:r>
            <a:r>
              <a:rPr lang="en-US" sz="900" kern="1200">
                <a:solidFill>
                  <a:schemeClr val="tx1"/>
                </a:solidFill>
                <a:effectLst/>
                <a:latin typeface="+mn-lt"/>
                <a:ea typeface="+mn-ea"/>
                <a:cs typeface="+mn-cs"/>
              </a:rPr>
              <a:t>expensive.</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So as the name should indicate, this is when you have too few or too many threads and they have nothing to do or the few threads are performing a series of computations that could be broken down and run in parallel.</a:t>
            </a:r>
          </a:p>
          <a:p>
            <a:r>
              <a:rPr lang="en-US" sz="900" kern="1200" dirty="0">
                <a:solidFill>
                  <a:schemeClr val="tx1"/>
                </a:solidFill>
                <a:effectLst/>
                <a:latin typeface="+mn-lt"/>
                <a:ea typeface="+mn-ea"/>
                <a:cs typeface="+mn-cs"/>
              </a:rPr>
              <a:t>If too many threads are going from active to inactive status, due to not having work to do, the cost for context switching can outweigh the speed offered when many threads are being used.</a:t>
            </a:r>
          </a:p>
          <a:p>
            <a:r>
              <a:rPr lang="en-US" sz="900" kern="1200" dirty="0">
                <a:solidFill>
                  <a:schemeClr val="tx1"/>
                </a:solidFill>
                <a:effectLst/>
                <a:latin typeface="+mn-lt"/>
                <a:ea typeface="+mn-ea"/>
                <a:cs typeface="+mn-cs"/>
              </a:rPr>
              <a:t>This can be handled by scaling the number of threads based on the amount of data or CPU utilization.</a:t>
            </a:r>
          </a:p>
          <a:p>
            <a:r>
              <a:rPr lang="en-US" sz="900" kern="1200" dirty="0">
                <a:solidFill>
                  <a:schemeClr val="tx1"/>
                </a:solidFill>
                <a:effectLst/>
                <a:latin typeface="+mn-lt"/>
                <a:ea typeface="+mn-ea"/>
                <a:cs typeface="+mn-cs"/>
              </a:rPr>
              <a:t>When threads are too few, they may be in constant use and small memory leaks or inefficiencies can compound and CPU utilization may spike which makes all running threads slower.</a:t>
            </a:r>
          </a:p>
          <a:p>
            <a:r>
              <a:rPr lang="en-US" sz="900" kern="1200" dirty="0">
                <a:solidFill>
                  <a:schemeClr val="tx1"/>
                </a:solidFill>
                <a:effectLst/>
                <a:latin typeface="+mn-lt"/>
                <a:ea typeface="+mn-ea"/>
                <a:cs typeface="+mn-cs"/>
              </a:rPr>
              <a:t>Also if a thread requires a lot of data or lots of instructions, cache hits can occur more frequently and therefor the system will be slowed by data transfers to/from the cache to RAM or worse even the hard drive.</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188892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36623129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Race_condition#Softwa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geeksforgeeks.org/introduction-of-deadlock-in-operating-syste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Concurrent Programming Pitfalls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BE9286-CE77-2940-BEAB-0F4F7C0AA21E}"/>
              </a:ext>
            </a:extLst>
          </p:cNvPr>
          <p:cNvSpPr>
            <a:spLocks noGrp="1"/>
          </p:cNvSpPr>
          <p:nvPr>
            <p:ph type="title" idx="4294967295"/>
          </p:nvPr>
        </p:nvSpPr>
        <p:spPr>
          <a:xfrm>
            <a:off x="628650" y="428625"/>
            <a:ext cx="7886700" cy="525462"/>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Pitfalls in Concurrent Programming</a:t>
            </a:r>
            <a:endParaRPr lang="en-US" dirty="0">
              <a:effectLst/>
            </a:endParaRP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p:txBody>
          <a:bodyPr/>
          <a:lstStyle/>
          <a:p>
            <a:r>
              <a:rPr lang="en-US" sz="2400" dirty="0"/>
              <a:t>Race Conditions</a:t>
            </a:r>
          </a:p>
          <a:p>
            <a:r>
              <a:rPr lang="en-US" sz="2400" dirty="0"/>
              <a:t>Resource Contention</a:t>
            </a:r>
          </a:p>
          <a:p>
            <a:r>
              <a:rPr lang="en-US" sz="2400" dirty="0"/>
              <a:t>Dead Lock</a:t>
            </a:r>
          </a:p>
          <a:p>
            <a:r>
              <a:rPr lang="en-US" sz="2400" dirty="0"/>
              <a:t>Live Lock</a:t>
            </a:r>
          </a:p>
          <a:p>
            <a:r>
              <a:rPr lang="en-US" sz="2400" dirty="0"/>
              <a:t>Resource Over/Under Utilization</a:t>
            </a:r>
          </a:p>
        </p:txBody>
      </p:sp>
    </p:spTree>
    <p:extLst>
      <p:ext uri="{BB962C8B-B14F-4D97-AF65-F5344CB8AC3E}">
        <p14:creationId xmlns:p14="http://schemas.microsoft.com/office/powerpoint/2010/main" val="240599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CEB6B0-9F3B-A04F-A6D8-2C9DD5B26D9D}"/>
              </a:ext>
            </a:extLst>
          </p:cNvPr>
          <p:cNvSpPr>
            <a:spLocks noGrp="1"/>
          </p:cNvSpPr>
          <p:nvPr>
            <p:ph type="title" idx="4294967295"/>
          </p:nvPr>
        </p:nvSpPr>
        <p:spPr>
          <a:xfrm>
            <a:off x="628650" y="428625"/>
            <a:ext cx="7886700" cy="552450"/>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Race Conditions</a:t>
            </a:r>
            <a:r>
              <a:rPr lang="en-US" dirty="0"/>
              <a:t> </a:t>
            </a:r>
          </a:p>
        </p:txBody>
      </p:sp>
      <p:sp>
        <p:nvSpPr>
          <p:cNvPr id="10" name="TextBox 9">
            <a:extLst>
              <a:ext uri="{FF2B5EF4-FFF2-40B4-BE49-F238E27FC236}">
                <a16:creationId xmlns:a16="http://schemas.microsoft.com/office/drawing/2014/main" id="{8628C9FC-46AA-724A-8C64-E09EDA2A9172}"/>
              </a:ext>
            </a:extLst>
          </p:cNvPr>
          <p:cNvSpPr txBox="1"/>
          <p:nvPr/>
        </p:nvSpPr>
        <p:spPr>
          <a:xfrm>
            <a:off x="457200" y="1111624"/>
            <a:ext cx="8229600" cy="369332"/>
          </a:xfrm>
          <a:prstGeom prst="rect">
            <a:avLst/>
          </a:prstGeom>
          <a:noFill/>
        </p:spPr>
        <p:txBody>
          <a:bodyPr wrap="square" rtlCol="0">
            <a:spAutoFit/>
          </a:bodyPr>
          <a:lstStyle/>
          <a:p>
            <a:r>
              <a:rPr lang="en-US" dirty="0"/>
              <a:t>When the expected order of thread operations is not followed and issues arise</a:t>
            </a:r>
          </a:p>
        </p:txBody>
      </p:sp>
      <p:sp>
        <p:nvSpPr>
          <p:cNvPr id="12" name="TextBox 11">
            <a:extLst>
              <a:ext uri="{FF2B5EF4-FFF2-40B4-BE49-F238E27FC236}">
                <a16:creationId xmlns:a16="http://schemas.microsoft.com/office/drawing/2014/main" id="{4F18A48A-9858-1D41-B2D9-E85B2CCEC5DF}"/>
              </a:ext>
            </a:extLst>
          </p:cNvPr>
          <p:cNvSpPr txBox="1"/>
          <p:nvPr/>
        </p:nvSpPr>
        <p:spPr>
          <a:xfrm rot="16200000">
            <a:off x="-283067" y="2662516"/>
            <a:ext cx="1111202" cy="369332"/>
          </a:xfrm>
          <a:prstGeom prst="rect">
            <a:avLst/>
          </a:prstGeom>
          <a:noFill/>
        </p:spPr>
        <p:txBody>
          <a:bodyPr wrap="none" rtlCol="0">
            <a:spAutoFit/>
          </a:bodyPr>
          <a:lstStyle/>
          <a:p>
            <a:r>
              <a:rPr lang="en-US" dirty="0"/>
              <a:t>Expected</a:t>
            </a:r>
          </a:p>
        </p:txBody>
      </p:sp>
      <p:graphicFrame>
        <p:nvGraphicFramePr>
          <p:cNvPr id="4" name="Table 3">
            <a:extLst>
              <a:ext uri="{FF2B5EF4-FFF2-40B4-BE49-F238E27FC236}">
                <a16:creationId xmlns:a16="http://schemas.microsoft.com/office/drawing/2014/main" id="{D082E704-EDDF-E54E-BF3C-402981B03130}"/>
              </a:ext>
            </a:extLst>
          </p:cNvPr>
          <p:cNvGraphicFramePr>
            <a:graphicFrameLocks noGrp="1"/>
          </p:cNvGraphicFramePr>
          <p:nvPr>
            <p:extLst>
              <p:ext uri="{D42A27DB-BD31-4B8C-83A1-F6EECF244321}">
                <p14:modId xmlns:p14="http://schemas.microsoft.com/office/powerpoint/2010/main" val="2360881474"/>
              </p:ext>
            </p:extLst>
          </p:nvPr>
        </p:nvGraphicFramePr>
        <p:xfrm>
          <a:off x="457201" y="1541057"/>
          <a:ext cx="3935506" cy="2994660"/>
        </p:xfrm>
        <a:graphic>
          <a:graphicData uri="http://schemas.openxmlformats.org/drawingml/2006/table">
            <a:tbl>
              <a:tblPr firstRow="1"/>
              <a:tblGrid>
                <a:gridCol w="1179869">
                  <a:extLst>
                    <a:ext uri="{9D8B030D-6E8A-4147-A177-3AD203B41FA5}">
                      <a16:colId xmlns:a16="http://schemas.microsoft.com/office/drawing/2014/main" val="2743843540"/>
                    </a:ext>
                  </a:extLst>
                </a:gridCol>
                <a:gridCol w="1207827">
                  <a:extLst>
                    <a:ext uri="{9D8B030D-6E8A-4147-A177-3AD203B41FA5}">
                      <a16:colId xmlns:a16="http://schemas.microsoft.com/office/drawing/2014/main" val="939118013"/>
                    </a:ext>
                  </a:extLst>
                </a:gridCol>
                <a:gridCol w="563933">
                  <a:extLst>
                    <a:ext uri="{9D8B030D-6E8A-4147-A177-3AD203B41FA5}">
                      <a16:colId xmlns:a16="http://schemas.microsoft.com/office/drawing/2014/main" val="571441277"/>
                    </a:ext>
                  </a:extLst>
                </a:gridCol>
                <a:gridCol w="983877">
                  <a:extLst>
                    <a:ext uri="{9D8B030D-6E8A-4147-A177-3AD203B41FA5}">
                      <a16:colId xmlns:a16="http://schemas.microsoft.com/office/drawing/2014/main" val="3261217523"/>
                    </a:ext>
                  </a:extLst>
                </a:gridCol>
              </a:tblGrid>
              <a:tr h="481603">
                <a:tc>
                  <a:txBody>
                    <a:bodyPr/>
                    <a:lstStyle/>
                    <a:p>
                      <a:pPr algn="ctr"/>
                      <a:r>
                        <a:rPr lang="en-US" dirty="0">
                          <a:effectLst/>
                        </a:rPr>
                        <a:t>Thread 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Thread 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Integer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76132864"/>
                  </a:ext>
                </a:extLst>
              </a:tr>
              <a:tr h="279301">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46435682"/>
                  </a:ext>
                </a:extLst>
              </a:tr>
              <a:tr h="279301">
                <a:tc>
                  <a:txBody>
                    <a:bodyPr/>
                    <a:lstStyle/>
                    <a:p>
                      <a:r>
                        <a:rPr lang="en-US">
                          <a:effectLst/>
                        </a:rPr>
                        <a:t>read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17750831"/>
                  </a:ext>
                </a:extLst>
              </a:tr>
              <a:tr h="472663">
                <a:tc>
                  <a:txBody>
                    <a:bodyPr/>
                    <a:lstStyle/>
                    <a:p>
                      <a:r>
                        <a:rPr lang="en-US">
                          <a:effectLst/>
                        </a:rPr>
                        <a:t>increase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5DEB3"/>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08997514"/>
                  </a:ext>
                </a:extLst>
              </a:tr>
              <a:tr h="279301">
                <a:tc>
                  <a:txBody>
                    <a:bodyPr/>
                    <a:lstStyle/>
                    <a:p>
                      <a:r>
                        <a:rPr lang="en-US">
                          <a:effectLst/>
                        </a:rPr>
                        <a:t>write back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17148119"/>
                  </a:ext>
                </a:extLst>
              </a:tr>
              <a:tr h="279301">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read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6534274"/>
                  </a:ext>
                </a:extLst>
              </a:tr>
              <a:tr h="472663">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increase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5DEB3"/>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60872754"/>
                  </a:ext>
                </a:extLst>
              </a:tr>
              <a:tr h="279301">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write back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54521609"/>
                  </a:ext>
                </a:extLst>
              </a:tr>
            </a:tbl>
          </a:graphicData>
        </a:graphic>
      </p:graphicFrame>
      <p:sp>
        <p:nvSpPr>
          <p:cNvPr id="13" name="TextBox 12">
            <a:extLst>
              <a:ext uri="{FF2B5EF4-FFF2-40B4-BE49-F238E27FC236}">
                <a16:creationId xmlns:a16="http://schemas.microsoft.com/office/drawing/2014/main" id="{B2B2E52A-1E7F-DF48-B9B5-AA3AF0C63BA9}"/>
              </a:ext>
            </a:extLst>
          </p:cNvPr>
          <p:cNvSpPr txBox="1"/>
          <p:nvPr/>
        </p:nvSpPr>
        <p:spPr>
          <a:xfrm rot="16200000">
            <a:off x="4243193" y="2653551"/>
            <a:ext cx="808235" cy="369332"/>
          </a:xfrm>
          <a:prstGeom prst="rect">
            <a:avLst/>
          </a:prstGeom>
          <a:noFill/>
        </p:spPr>
        <p:txBody>
          <a:bodyPr wrap="none" rtlCol="0">
            <a:spAutoFit/>
          </a:bodyPr>
          <a:lstStyle/>
          <a:p>
            <a:r>
              <a:rPr lang="en-US" dirty="0"/>
              <a:t>Actual</a:t>
            </a:r>
          </a:p>
        </p:txBody>
      </p:sp>
      <p:graphicFrame>
        <p:nvGraphicFramePr>
          <p:cNvPr id="8" name="Table 7">
            <a:extLst>
              <a:ext uri="{FF2B5EF4-FFF2-40B4-BE49-F238E27FC236}">
                <a16:creationId xmlns:a16="http://schemas.microsoft.com/office/drawing/2014/main" id="{988A24CF-629E-7746-92A2-5B99FC807867}"/>
              </a:ext>
            </a:extLst>
          </p:cNvPr>
          <p:cNvGraphicFramePr>
            <a:graphicFrameLocks noGrp="1"/>
          </p:cNvGraphicFramePr>
          <p:nvPr>
            <p:extLst>
              <p:ext uri="{D42A27DB-BD31-4B8C-83A1-F6EECF244321}">
                <p14:modId xmlns:p14="http://schemas.microsoft.com/office/powerpoint/2010/main" val="492143640"/>
              </p:ext>
            </p:extLst>
          </p:nvPr>
        </p:nvGraphicFramePr>
        <p:xfrm>
          <a:off x="4876799" y="1532964"/>
          <a:ext cx="3998260" cy="3037097"/>
        </p:xfrm>
        <a:graphic>
          <a:graphicData uri="http://schemas.openxmlformats.org/drawingml/2006/table">
            <a:tbl>
              <a:tblPr firstRow="1"/>
              <a:tblGrid>
                <a:gridCol w="999565">
                  <a:extLst>
                    <a:ext uri="{9D8B030D-6E8A-4147-A177-3AD203B41FA5}">
                      <a16:colId xmlns:a16="http://schemas.microsoft.com/office/drawing/2014/main" val="4061662139"/>
                    </a:ext>
                  </a:extLst>
                </a:gridCol>
                <a:gridCol w="1429871">
                  <a:extLst>
                    <a:ext uri="{9D8B030D-6E8A-4147-A177-3AD203B41FA5}">
                      <a16:colId xmlns:a16="http://schemas.microsoft.com/office/drawing/2014/main" val="3550093676"/>
                    </a:ext>
                  </a:extLst>
                </a:gridCol>
                <a:gridCol w="569259">
                  <a:extLst>
                    <a:ext uri="{9D8B030D-6E8A-4147-A177-3AD203B41FA5}">
                      <a16:colId xmlns:a16="http://schemas.microsoft.com/office/drawing/2014/main" val="597744968"/>
                    </a:ext>
                  </a:extLst>
                </a:gridCol>
                <a:gridCol w="999565">
                  <a:extLst>
                    <a:ext uri="{9D8B030D-6E8A-4147-A177-3AD203B41FA5}">
                      <a16:colId xmlns:a16="http://schemas.microsoft.com/office/drawing/2014/main" val="1015594537"/>
                    </a:ext>
                  </a:extLst>
                </a:gridCol>
              </a:tblGrid>
              <a:tr h="486520">
                <a:tc>
                  <a:txBody>
                    <a:bodyPr/>
                    <a:lstStyle/>
                    <a:p>
                      <a:pPr algn="ctr"/>
                      <a:r>
                        <a:rPr lang="en-US" dirty="0">
                          <a:effectLst/>
                        </a:rPr>
                        <a:t>Thread 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Thread 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Integer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515238335"/>
                  </a:ext>
                </a:extLst>
              </a:tr>
              <a:tr h="318744">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6089857"/>
                  </a:ext>
                </a:extLst>
              </a:tr>
              <a:tr h="318744">
                <a:tc>
                  <a:txBody>
                    <a:bodyPr/>
                    <a:lstStyle/>
                    <a:p>
                      <a:r>
                        <a:rPr lang="en-US">
                          <a:effectLst/>
                        </a:rPr>
                        <a:t>read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87926167"/>
                  </a:ext>
                </a:extLst>
              </a:tr>
              <a:tr h="318744">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read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65965010"/>
                  </a:ext>
                </a:extLst>
              </a:tr>
              <a:tr h="486520">
                <a:tc>
                  <a:txBody>
                    <a:bodyPr/>
                    <a:lstStyle/>
                    <a:p>
                      <a:r>
                        <a:rPr lang="en-US">
                          <a:effectLst/>
                        </a:rPr>
                        <a:t>increase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5DEB3"/>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60973171"/>
                  </a:ext>
                </a:extLst>
              </a:tr>
              <a:tr h="437537">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increase 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5DEB3"/>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1190533"/>
                  </a:ext>
                </a:extLst>
              </a:tr>
              <a:tr h="318744">
                <a:tc>
                  <a:txBody>
                    <a:bodyPr/>
                    <a:lstStyle/>
                    <a:p>
                      <a:r>
                        <a:rPr lang="en-US">
                          <a:effectLst/>
                        </a:rPr>
                        <a:t>write back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22992040"/>
                  </a:ext>
                </a:extLst>
              </a:tr>
              <a:tr h="318744">
                <a:tc>
                  <a:txBody>
                    <a:bodyPr/>
                    <a:lstStyle/>
                    <a:p>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write back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42907660"/>
                  </a:ext>
                </a:extLst>
              </a:tr>
            </a:tbl>
          </a:graphicData>
        </a:graphic>
      </p:graphicFrame>
      <p:sp>
        <p:nvSpPr>
          <p:cNvPr id="14" name="TextBox 13">
            <a:extLst>
              <a:ext uri="{FF2B5EF4-FFF2-40B4-BE49-F238E27FC236}">
                <a16:creationId xmlns:a16="http://schemas.microsoft.com/office/drawing/2014/main" id="{32E9CD9C-C224-0848-98A4-D6B354172966}"/>
              </a:ext>
            </a:extLst>
          </p:cNvPr>
          <p:cNvSpPr txBox="1"/>
          <p:nvPr/>
        </p:nvSpPr>
        <p:spPr>
          <a:xfrm>
            <a:off x="4328183" y="4635873"/>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245948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58928FF0-CA5E-7B4F-B827-55AED8A4F58B}"/>
              </a:ext>
            </a:extLst>
          </p:cNvPr>
          <p:cNvSpPr>
            <a:spLocks noGrp="1"/>
          </p:cNvSpPr>
          <p:nvPr>
            <p:ph type="title" idx="4294967295"/>
          </p:nvPr>
        </p:nvSpPr>
        <p:spPr>
          <a:xfrm>
            <a:off x="628650" y="428625"/>
            <a:ext cx="7886700" cy="477837"/>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Resource Contention</a:t>
            </a:r>
            <a:endParaRPr lang="en-US" dirty="0">
              <a:effectLst/>
            </a:endParaRPr>
          </a:p>
        </p:txBody>
      </p:sp>
      <p:sp>
        <p:nvSpPr>
          <p:cNvPr id="3" name="Text Placeholder 2">
            <a:extLst>
              <a:ext uri="{FF2B5EF4-FFF2-40B4-BE49-F238E27FC236}">
                <a16:creationId xmlns:a16="http://schemas.microsoft.com/office/drawing/2014/main" id="{AEF69396-7FE3-B643-97BC-10EC16A1A36D}"/>
              </a:ext>
            </a:extLst>
          </p:cNvPr>
          <p:cNvSpPr>
            <a:spLocks noGrp="1"/>
          </p:cNvSpPr>
          <p:nvPr>
            <p:ph type="body" sz="quarter" idx="16"/>
          </p:nvPr>
        </p:nvSpPr>
        <p:spPr>
          <a:xfrm>
            <a:off x="529292" y="1121709"/>
            <a:ext cx="8085415" cy="375397"/>
          </a:xfrm>
        </p:spPr>
        <p:txBody>
          <a:bodyPr/>
          <a:lstStyle/>
          <a:p>
            <a:pPr marL="0" indent="0">
              <a:buNone/>
            </a:pPr>
            <a:r>
              <a:rPr lang="en-US" dirty="0"/>
              <a:t>Two or more threads attempt to access/modify the same memory and conflict</a:t>
            </a:r>
          </a:p>
        </p:txBody>
      </p:sp>
      <p:grpSp>
        <p:nvGrpSpPr>
          <p:cNvPr id="17" name="Group 16" descr="This figure shows how 2 threads can compete for access to resources such as cache, RAM, and hard drives.  The two threads are accessing different memory types at different steps in their processes.  This can cause a situation where one or more threads are waiting to access data in cache but are miss their opportunity.">
            <a:extLst>
              <a:ext uri="{FF2B5EF4-FFF2-40B4-BE49-F238E27FC236}">
                <a16:creationId xmlns:a16="http://schemas.microsoft.com/office/drawing/2014/main" id="{7CF0CA68-D594-8344-969D-7ECC6BA07090}"/>
              </a:ext>
            </a:extLst>
          </p:cNvPr>
          <p:cNvGrpSpPr/>
          <p:nvPr/>
        </p:nvGrpSpPr>
        <p:grpSpPr>
          <a:xfrm>
            <a:off x="1021980" y="1658470"/>
            <a:ext cx="6905181" cy="3084980"/>
            <a:chOff x="1021980" y="1658470"/>
            <a:chExt cx="6905181" cy="3084980"/>
          </a:xfrm>
        </p:grpSpPr>
        <p:grpSp>
          <p:nvGrpSpPr>
            <p:cNvPr id="10" name="Group 9">
              <a:extLst>
                <a:ext uri="{FF2B5EF4-FFF2-40B4-BE49-F238E27FC236}">
                  <a16:creationId xmlns:a16="http://schemas.microsoft.com/office/drawing/2014/main" id="{0188EEF4-E8C4-2D48-8194-EF20C11916DC}"/>
                </a:ext>
              </a:extLst>
            </p:cNvPr>
            <p:cNvGrpSpPr/>
            <p:nvPr/>
          </p:nvGrpSpPr>
          <p:grpSpPr>
            <a:xfrm>
              <a:off x="1257183" y="1667436"/>
              <a:ext cx="1268745" cy="904314"/>
              <a:chOff x="1819835" y="1667436"/>
              <a:chExt cx="1268745" cy="904314"/>
            </a:xfrm>
          </p:grpSpPr>
          <p:sp>
            <p:nvSpPr>
              <p:cNvPr id="4" name="Process 3">
                <a:extLst>
                  <a:ext uri="{FF2B5EF4-FFF2-40B4-BE49-F238E27FC236}">
                    <a16:creationId xmlns:a16="http://schemas.microsoft.com/office/drawing/2014/main" id="{A3CFD938-77D5-9348-8BCD-6EB543B1DE85}"/>
                  </a:ext>
                </a:extLst>
              </p:cNvPr>
              <p:cNvSpPr/>
              <p:nvPr/>
            </p:nvSpPr>
            <p:spPr>
              <a:xfrm>
                <a:off x="1945342" y="2124635"/>
                <a:ext cx="1004047" cy="4471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5" name="TextBox 4">
                <a:extLst>
                  <a:ext uri="{FF2B5EF4-FFF2-40B4-BE49-F238E27FC236}">
                    <a16:creationId xmlns:a16="http://schemas.microsoft.com/office/drawing/2014/main" id="{1266016B-7A7E-2245-84C8-5CAC54413BE4}"/>
                  </a:ext>
                </a:extLst>
              </p:cNvPr>
              <p:cNvSpPr txBox="1"/>
              <p:nvPr/>
            </p:nvSpPr>
            <p:spPr>
              <a:xfrm>
                <a:off x="1819835" y="1667436"/>
                <a:ext cx="1268745" cy="369332"/>
              </a:xfrm>
              <a:prstGeom prst="rect">
                <a:avLst/>
              </a:prstGeom>
              <a:noFill/>
            </p:spPr>
            <p:txBody>
              <a:bodyPr wrap="none" rtlCol="0">
                <a:spAutoFit/>
              </a:bodyPr>
              <a:lstStyle/>
              <a:p>
                <a:r>
                  <a:rPr lang="en-US" dirty="0"/>
                  <a:t>Thread #1</a:t>
                </a:r>
              </a:p>
            </p:txBody>
          </p:sp>
        </p:grpSp>
        <p:grpSp>
          <p:nvGrpSpPr>
            <p:cNvPr id="11" name="Group 10">
              <a:extLst>
                <a:ext uri="{FF2B5EF4-FFF2-40B4-BE49-F238E27FC236}">
                  <a16:creationId xmlns:a16="http://schemas.microsoft.com/office/drawing/2014/main" id="{5D88CB54-3961-2E41-A833-5E2D7060DE50}"/>
                </a:ext>
              </a:extLst>
            </p:cNvPr>
            <p:cNvGrpSpPr/>
            <p:nvPr/>
          </p:nvGrpSpPr>
          <p:grpSpPr>
            <a:xfrm>
              <a:off x="4069976" y="1658470"/>
              <a:ext cx="1004047" cy="1253939"/>
              <a:chOff x="4069976" y="1658470"/>
              <a:chExt cx="1004047" cy="1253939"/>
            </a:xfrm>
          </p:grpSpPr>
          <p:sp>
            <p:nvSpPr>
              <p:cNvPr id="6" name="TextBox 5">
                <a:extLst>
                  <a:ext uri="{FF2B5EF4-FFF2-40B4-BE49-F238E27FC236}">
                    <a16:creationId xmlns:a16="http://schemas.microsoft.com/office/drawing/2014/main" id="{F8113691-22E8-A246-AD33-3FE869DAF513}"/>
                  </a:ext>
                </a:extLst>
              </p:cNvPr>
              <p:cNvSpPr txBox="1"/>
              <p:nvPr/>
            </p:nvSpPr>
            <p:spPr>
              <a:xfrm>
                <a:off x="4070901" y="1658470"/>
                <a:ext cx="1002197" cy="369332"/>
              </a:xfrm>
              <a:prstGeom prst="rect">
                <a:avLst/>
              </a:prstGeom>
              <a:noFill/>
            </p:spPr>
            <p:txBody>
              <a:bodyPr wrap="none" rtlCol="0">
                <a:spAutoFit/>
              </a:bodyPr>
              <a:lstStyle/>
              <a:p>
                <a:r>
                  <a:rPr lang="en-US" dirty="0"/>
                  <a:t>Memory</a:t>
                </a:r>
              </a:p>
            </p:txBody>
          </p:sp>
          <p:sp>
            <p:nvSpPr>
              <p:cNvPr id="7" name="Process 6">
                <a:extLst>
                  <a:ext uri="{FF2B5EF4-FFF2-40B4-BE49-F238E27FC236}">
                    <a16:creationId xmlns:a16="http://schemas.microsoft.com/office/drawing/2014/main" id="{5DFC77D5-605C-6F4B-BC57-4C07303AF125}"/>
                  </a:ext>
                </a:extLst>
              </p:cNvPr>
              <p:cNvSpPr/>
              <p:nvPr/>
            </p:nvSpPr>
            <p:spPr>
              <a:xfrm>
                <a:off x="4069976" y="2465294"/>
                <a:ext cx="1004047" cy="447115"/>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Cache</a:t>
                </a:r>
              </a:p>
            </p:txBody>
          </p:sp>
        </p:grpSp>
        <p:grpSp>
          <p:nvGrpSpPr>
            <p:cNvPr id="12" name="Group 11">
              <a:extLst>
                <a:ext uri="{FF2B5EF4-FFF2-40B4-BE49-F238E27FC236}">
                  <a16:creationId xmlns:a16="http://schemas.microsoft.com/office/drawing/2014/main" id="{8C99EFB0-1D2B-8F4B-B723-2494D6B6B5FD}"/>
                </a:ext>
              </a:extLst>
            </p:cNvPr>
            <p:cNvGrpSpPr/>
            <p:nvPr/>
          </p:nvGrpSpPr>
          <p:grpSpPr>
            <a:xfrm>
              <a:off x="6414247" y="1667436"/>
              <a:ext cx="1268745" cy="904314"/>
              <a:chOff x="6347011" y="1667436"/>
              <a:chExt cx="1268745" cy="904314"/>
            </a:xfrm>
          </p:grpSpPr>
          <p:sp>
            <p:nvSpPr>
              <p:cNvPr id="8" name="Process 7">
                <a:extLst>
                  <a:ext uri="{FF2B5EF4-FFF2-40B4-BE49-F238E27FC236}">
                    <a16:creationId xmlns:a16="http://schemas.microsoft.com/office/drawing/2014/main" id="{670425DD-E969-7D42-A503-3E2D75192D02}"/>
                  </a:ext>
                </a:extLst>
              </p:cNvPr>
              <p:cNvSpPr/>
              <p:nvPr/>
            </p:nvSpPr>
            <p:spPr>
              <a:xfrm>
                <a:off x="6472518" y="2124635"/>
                <a:ext cx="1004047" cy="44711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Start</a:t>
                </a:r>
              </a:p>
            </p:txBody>
          </p:sp>
          <p:sp>
            <p:nvSpPr>
              <p:cNvPr id="9" name="TextBox 8">
                <a:extLst>
                  <a:ext uri="{FF2B5EF4-FFF2-40B4-BE49-F238E27FC236}">
                    <a16:creationId xmlns:a16="http://schemas.microsoft.com/office/drawing/2014/main" id="{E9587A51-2E31-DC40-8DF0-8F6C164BFE4F}"/>
                  </a:ext>
                </a:extLst>
              </p:cNvPr>
              <p:cNvSpPr txBox="1"/>
              <p:nvPr/>
            </p:nvSpPr>
            <p:spPr>
              <a:xfrm>
                <a:off x="6347011" y="1667436"/>
                <a:ext cx="1268745" cy="369332"/>
              </a:xfrm>
              <a:prstGeom prst="rect">
                <a:avLst/>
              </a:prstGeom>
              <a:noFill/>
            </p:spPr>
            <p:txBody>
              <a:bodyPr wrap="none" rtlCol="0">
                <a:spAutoFit/>
              </a:bodyPr>
              <a:lstStyle/>
              <a:p>
                <a:r>
                  <a:rPr lang="en-US" dirty="0"/>
                  <a:t>Thread #2</a:t>
                </a:r>
              </a:p>
            </p:txBody>
          </p:sp>
        </p:grpSp>
        <p:sp>
          <p:nvSpPr>
            <p:cNvPr id="13" name="Process 12">
              <a:extLst>
                <a:ext uri="{FF2B5EF4-FFF2-40B4-BE49-F238E27FC236}">
                  <a16:creationId xmlns:a16="http://schemas.microsoft.com/office/drawing/2014/main" id="{EA70C913-1AAE-294F-9664-33E0A1F428B2}"/>
                </a:ext>
              </a:extLst>
            </p:cNvPr>
            <p:cNvSpPr/>
            <p:nvPr/>
          </p:nvSpPr>
          <p:spPr>
            <a:xfrm>
              <a:off x="1308848" y="3424517"/>
              <a:ext cx="1165414" cy="4471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File</a:t>
              </a:r>
            </a:p>
          </p:txBody>
        </p:sp>
        <p:sp>
          <p:nvSpPr>
            <p:cNvPr id="14" name="Process 13">
              <a:extLst>
                <a:ext uri="{FF2B5EF4-FFF2-40B4-BE49-F238E27FC236}">
                  <a16:creationId xmlns:a16="http://schemas.microsoft.com/office/drawing/2014/main" id="{945C25D3-4CDE-6A41-85C0-6669C246CA2F}"/>
                </a:ext>
              </a:extLst>
            </p:cNvPr>
            <p:cNvSpPr/>
            <p:nvPr/>
          </p:nvSpPr>
          <p:spPr>
            <a:xfrm>
              <a:off x="4069976" y="3245224"/>
              <a:ext cx="1004047" cy="447115"/>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RAM</a:t>
              </a:r>
            </a:p>
          </p:txBody>
        </p:sp>
        <p:sp>
          <p:nvSpPr>
            <p:cNvPr id="15" name="Process 14">
              <a:extLst>
                <a:ext uri="{FF2B5EF4-FFF2-40B4-BE49-F238E27FC236}">
                  <a16:creationId xmlns:a16="http://schemas.microsoft.com/office/drawing/2014/main" id="{0DEA5F20-19B1-1842-8776-FD1C22ED6C93}"/>
                </a:ext>
              </a:extLst>
            </p:cNvPr>
            <p:cNvSpPr/>
            <p:nvPr/>
          </p:nvSpPr>
          <p:spPr>
            <a:xfrm>
              <a:off x="4069976" y="4025154"/>
              <a:ext cx="1004047" cy="447115"/>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a:t>
              </a:r>
            </a:p>
          </p:txBody>
        </p:sp>
        <p:sp>
          <p:nvSpPr>
            <p:cNvPr id="16" name="Process 15">
              <a:extLst>
                <a:ext uri="{FF2B5EF4-FFF2-40B4-BE49-F238E27FC236}">
                  <a16:creationId xmlns:a16="http://schemas.microsoft.com/office/drawing/2014/main" id="{81D20964-6D25-7D4B-A906-C304F2AE712F}"/>
                </a:ext>
              </a:extLst>
            </p:cNvPr>
            <p:cNvSpPr/>
            <p:nvPr/>
          </p:nvSpPr>
          <p:spPr>
            <a:xfrm>
              <a:off x="6188007" y="2805954"/>
              <a:ext cx="1721224" cy="412376"/>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Create Variable</a:t>
              </a:r>
            </a:p>
          </p:txBody>
        </p:sp>
        <p:sp>
          <p:nvSpPr>
            <p:cNvPr id="18" name="Process 17">
              <a:extLst>
                <a:ext uri="{FF2B5EF4-FFF2-40B4-BE49-F238E27FC236}">
                  <a16:creationId xmlns:a16="http://schemas.microsoft.com/office/drawing/2014/main" id="{C018000F-FCD0-1745-87FC-2E6BA4D98AAD}"/>
                </a:ext>
              </a:extLst>
            </p:cNvPr>
            <p:cNvSpPr/>
            <p:nvPr/>
          </p:nvSpPr>
          <p:spPr>
            <a:xfrm>
              <a:off x="1308848" y="2770093"/>
              <a:ext cx="1165414" cy="4471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a:t>
              </a:r>
            </a:p>
          </p:txBody>
        </p:sp>
        <p:sp>
          <p:nvSpPr>
            <p:cNvPr id="19" name="Process 18">
              <a:extLst>
                <a:ext uri="{FF2B5EF4-FFF2-40B4-BE49-F238E27FC236}">
                  <a16:creationId xmlns:a16="http://schemas.microsoft.com/office/drawing/2014/main" id="{C5D1A913-91D5-134E-9314-E401BE53B9D5}"/>
                </a:ext>
              </a:extLst>
            </p:cNvPr>
            <p:cNvSpPr/>
            <p:nvPr/>
          </p:nvSpPr>
          <p:spPr>
            <a:xfrm>
              <a:off x="1021981" y="4078940"/>
              <a:ext cx="1739148" cy="6645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internal data</a:t>
              </a:r>
            </a:p>
          </p:txBody>
        </p:sp>
        <p:cxnSp>
          <p:nvCxnSpPr>
            <p:cNvPr id="21" name="Straight Arrow Connector 20">
              <a:extLst>
                <a:ext uri="{FF2B5EF4-FFF2-40B4-BE49-F238E27FC236}">
                  <a16:creationId xmlns:a16="http://schemas.microsoft.com/office/drawing/2014/main" id="{E381E6B7-DA5E-D34F-843C-A6B44CDB3CCF}"/>
                </a:ext>
              </a:extLst>
            </p:cNvPr>
            <p:cNvCxnSpPr>
              <a:stCxn id="4" idx="2"/>
              <a:endCxn id="18" idx="0"/>
            </p:cNvCxnSpPr>
            <p:nvPr/>
          </p:nvCxnSpPr>
          <p:spPr>
            <a:xfrm>
              <a:off x="1884714" y="2571750"/>
              <a:ext cx="6841" cy="1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770B3D-E336-8844-9507-1A693B7AE589}"/>
                </a:ext>
              </a:extLst>
            </p:cNvPr>
            <p:cNvCxnSpPr>
              <a:cxnSpLocks/>
              <a:stCxn id="18" idx="2"/>
              <a:endCxn id="13" idx="0"/>
            </p:cNvCxnSpPr>
            <p:nvPr/>
          </p:nvCxnSpPr>
          <p:spPr>
            <a:xfrm>
              <a:off x="1891555" y="3217208"/>
              <a:ext cx="0" cy="207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E137629-1335-7E4E-84C1-26E80628178F}"/>
                </a:ext>
              </a:extLst>
            </p:cNvPr>
            <p:cNvCxnSpPr>
              <a:cxnSpLocks/>
              <a:stCxn id="13" idx="2"/>
              <a:endCxn id="19" idx="0"/>
            </p:cNvCxnSpPr>
            <p:nvPr/>
          </p:nvCxnSpPr>
          <p:spPr>
            <a:xfrm>
              <a:off x="1891555" y="3871632"/>
              <a:ext cx="0" cy="20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821ADA-C99D-E34C-91F2-B77E0F624F56}"/>
                </a:ext>
              </a:extLst>
            </p:cNvPr>
            <p:cNvCxnSpPr>
              <a:cxnSpLocks/>
              <a:stCxn id="19" idx="1"/>
              <a:endCxn id="13" idx="1"/>
            </p:cNvCxnSpPr>
            <p:nvPr/>
          </p:nvCxnSpPr>
          <p:spPr>
            <a:xfrm rot="10800000" flipH="1">
              <a:off x="1021980" y="3648075"/>
              <a:ext cx="286867" cy="763120"/>
            </a:xfrm>
            <a:prstGeom prst="curvedConnector3">
              <a:avLst>
                <a:gd name="adj1" fmla="val -79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BABC75-3642-444B-9F60-5C69923BF7E5}"/>
                </a:ext>
              </a:extLst>
            </p:cNvPr>
            <p:cNvCxnSpPr>
              <a:stCxn id="18" idx="3"/>
              <a:endCxn id="7" idx="1"/>
            </p:cNvCxnSpPr>
            <p:nvPr/>
          </p:nvCxnSpPr>
          <p:spPr>
            <a:xfrm flipV="1">
              <a:off x="2474262" y="2688852"/>
              <a:ext cx="1595714" cy="30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2ADA0D7-F63F-4640-B3D9-74CF82CA7F5A}"/>
                </a:ext>
              </a:extLst>
            </p:cNvPr>
            <p:cNvCxnSpPr>
              <a:cxnSpLocks/>
              <a:stCxn id="8" idx="1"/>
              <a:endCxn id="14" idx="3"/>
            </p:cNvCxnSpPr>
            <p:nvPr/>
          </p:nvCxnSpPr>
          <p:spPr>
            <a:xfrm flipH="1">
              <a:off x="5074023" y="2348193"/>
              <a:ext cx="1465731" cy="1120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EB434F2-9EF8-3F47-8C77-173224E3E148}"/>
                </a:ext>
              </a:extLst>
            </p:cNvPr>
            <p:cNvCxnSpPr>
              <a:cxnSpLocks/>
              <a:stCxn id="13" idx="3"/>
              <a:endCxn id="15" idx="1"/>
            </p:cNvCxnSpPr>
            <p:nvPr/>
          </p:nvCxnSpPr>
          <p:spPr>
            <a:xfrm>
              <a:off x="2474262" y="3648075"/>
              <a:ext cx="1595714" cy="60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D189BAB-5FE1-8A45-BD04-219F28E9284E}"/>
                </a:ext>
              </a:extLst>
            </p:cNvPr>
            <p:cNvCxnSpPr>
              <a:cxnSpLocks/>
              <a:stCxn id="8" idx="2"/>
              <a:endCxn id="16" idx="0"/>
            </p:cNvCxnSpPr>
            <p:nvPr/>
          </p:nvCxnSpPr>
          <p:spPr>
            <a:xfrm>
              <a:off x="7041778" y="2571750"/>
              <a:ext cx="6841" cy="234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A68FAD1-7769-BB4A-AA39-FEB5555EB079}"/>
                </a:ext>
              </a:extLst>
            </p:cNvPr>
            <p:cNvCxnSpPr>
              <a:cxnSpLocks/>
              <a:stCxn id="16" idx="1"/>
              <a:endCxn id="7" idx="3"/>
            </p:cNvCxnSpPr>
            <p:nvPr/>
          </p:nvCxnSpPr>
          <p:spPr>
            <a:xfrm flipH="1" flipV="1">
              <a:off x="5074023" y="2688852"/>
              <a:ext cx="1113984" cy="323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Process 47">
              <a:extLst>
                <a:ext uri="{FF2B5EF4-FFF2-40B4-BE49-F238E27FC236}">
                  <a16:creationId xmlns:a16="http://schemas.microsoft.com/office/drawing/2014/main" id="{11D8D921-BF42-A347-922B-4B4D416D4683}"/>
                </a:ext>
              </a:extLst>
            </p:cNvPr>
            <p:cNvSpPr/>
            <p:nvPr/>
          </p:nvSpPr>
          <p:spPr>
            <a:xfrm>
              <a:off x="6205937" y="3442449"/>
              <a:ext cx="1721224" cy="412376"/>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Write To File</a:t>
              </a:r>
            </a:p>
          </p:txBody>
        </p:sp>
        <p:cxnSp>
          <p:nvCxnSpPr>
            <p:cNvPr id="50" name="Straight Arrow Connector 49">
              <a:extLst>
                <a:ext uri="{FF2B5EF4-FFF2-40B4-BE49-F238E27FC236}">
                  <a16:creationId xmlns:a16="http://schemas.microsoft.com/office/drawing/2014/main" id="{B29E51A3-ADFE-9E45-97CA-76F5A253644A}"/>
                </a:ext>
              </a:extLst>
            </p:cNvPr>
            <p:cNvCxnSpPr>
              <a:cxnSpLocks/>
              <a:stCxn id="16" idx="2"/>
              <a:endCxn id="48" idx="0"/>
            </p:cNvCxnSpPr>
            <p:nvPr/>
          </p:nvCxnSpPr>
          <p:spPr>
            <a:xfrm>
              <a:off x="7048619" y="3218330"/>
              <a:ext cx="17930" cy="224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D887409-4FA9-2741-91B0-693A6F3E3C9A}"/>
                </a:ext>
              </a:extLst>
            </p:cNvPr>
            <p:cNvCxnSpPr>
              <a:cxnSpLocks/>
              <a:stCxn id="48" idx="3"/>
              <a:endCxn id="16" idx="3"/>
            </p:cNvCxnSpPr>
            <p:nvPr/>
          </p:nvCxnSpPr>
          <p:spPr>
            <a:xfrm flipH="1" flipV="1">
              <a:off x="7909231" y="3012142"/>
              <a:ext cx="17930" cy="636495"/>
            </a:xfrm>
            <a:prstGeom prst="curvedConnector3">
              <a:avLst>
                <a:gd name="adj1" fmla="val -12749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424A4F4-7C96-F240-AB0C-CF0911799B2C}"/>
                </a:ext>
              </a:extLst>
            </p:cNvPr>
            <p:cNvCxnSpPr>
              <a:cxnSpLocks/>
              <a:stCxn id="48" idx="1"/>
              <a:endCxn id="15" idx="3"/>
            </p:cNvCxnSpPr>
            <p:nvPr/>
          </p:nvCxnSpPr>
          <p:spPr>
            <a:xfrm flipH="1">
              <a:off x="5074023" y="3648637"/>
              <a:ext cx="1131914"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Process 61">
              <a:extLst>
                <a:ext uri="{FF2B5EF4-FFF2-40B4-BE49-F238E27FC236}">
                  <a16:creationId xmlns:a16="http://schemas.microsoft.com/office/drawing/2014/main" id="{0F9A7BB2-E593-6748-9CF6-6F7D1C7EA66B}"/>
                </a:ext>
              </a:extLst>
            </p:cNvPr>
            <p:cNvSpPr/>
            <p:nvPr/>
          </p:nvSpPr>
          <p:spPr>
            <a:xfrm>
              <a:off x="6205937" y="4078943"/>
              <a:ext cx="1721224" cy="412376"/>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End</a:t>
              </a:r>
            </a:p>
          </p:txBody>
        </p:sp>
        <p:cxnSp>
          <p:nvCxnSpPr>
            <p:cNvPr id="63" name="Straight Arrow Connector 62">
              <a:extLst>
                <a:ext uri="{FF2B5EF4-FFF2-40B4-BE49-F238E27FC236}">
                  <a16:creationId xmlns:a16="http://schemas.microsoft.com/office/drawing/2014/main" id="{111ED127-48C9-9740-8C43-B4266558F9C1}"/>
                </a:ext>
              </a:extLst>
            </p:cNvPr>
            <p:cNvCxnSpPr>
              <a:cxnSpLocks/>
              <a:stCxn id="48" idx="2"/>
              <a:endCxn id="62" idx="0"/>
            </p:cNvCxnSpPr>
            <p:nvPr/>
          </p:nvCxnSpPr>
          <p:spPr>
            <a:xfrm>
              <a:off x="7066549" y="3854825"/>
              <a:ext cx="0" cy="224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539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F0DC2-6795-BC41-BC28-8B7D926DEB30}"/>
              </a:ext>
            </a:extLst>
          </p:cNvPr>
          <p:cNvSpPr>
            <a:spLocks noGrp="1"/>
          </p:cNvSpPr>
          <p:nvPr>
            <p:ph type="title" idx="4294967295"/>
          </p:nvPr>
        </p:nvSpPr>
        <p:spPr>
          <a:xfrm>
            <a:off x="628650" y="428625"/>
            <a:ext cx="7886700" cy="58102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Dead Lock</a:t>
            </a:r>
            <a:r>
              <a:rPr lang="en-US" dirty="0"/>
              <a:t> </a:t>
            </a:r>
          </a:p>
        </p:txBody>
      </p:sp>
      <p:sp>
        <p:nvSpPr>
          <p:cNvPr id="3" name="Text Placeholder 2">
            <a:extLst>
              <a:ext uri="{FF2B5EF4-FFF2-40B4-BE49-F238E27FC236}">
                <a16:creationId xmlns:a16="http://schemas.microsoft.com/office/drawing/2014/main" id="{D291FABC-2DBA-134F-81B7-F402B7A1E829}"/>
              </a:ext>
            </a:extLst>
          </p:cNvPr>
          <p:cNvSpPr>
            <a:spLocks noGrp="1"/>
          </p:cNvSpPr>
          <p:nvPr>
            <p:ph type="body" sz="quarter" idx="16"/>
          </p:nvPr>
        </p:nvSpPr>
        <p:spPr>
          <a:xfrm>
            <a:off x="529292" y="1148604"/>
            <a:ext cx="8085415" cy="366432"/>
          </a:xfrm>
        </p:spPr>
        <p:txBody>
          <a:bodyPr/>
          <a:lstStyle/>
          <a:p>
            <a:pPr marL="0" indent="0">
              <a:buNone/>
            </a:pPr>
            <a:r>
              <a:rPr lang="en-US" dirty="0"/>
              <a:t>One or more processes are blocked from making progress while waiting for resource</a:t>
            </a:r>
          </a:p>
        </p:txBody>
      </p:sp>
      <p:pic>
        <p:nvPicPr>
          <p:cNvPr id="3074" name="Picture 2" descr="deadlock">
            <a:extLst>
              <a:ext uri="{FF2B5EF4-FFF2-40B4-BE49-F238E27FC236}">
                <a16:creationId xmlns:a16="http://schemas.microsoft.com/office/drawing/2014/main" id="{9F5550EE-B260-F342-B113-AFF9856A8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573" y="1443352"/>
            <a:ext cx="5146862" cy="35703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113E86-A2DF-6B43-AF5A-C471E8CE5AD1}"/>
              </a:ext>
            </a:extLst>
          </p:cNvPr>
          <p:cNvSpPr txBox="1"/>
          <p:nvPr/>
        </p:nvSpPr>
        <p:spPr>
          <a:xfrm>
            <a:off x="6875930" y="4374118"/>
            <a:ext cx="48763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603554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EB2B31-EC2D-7B4E-987C-CC1F85C50DC8}"/>
              </a:ext>
            </a:extLst>
          </p:cNvPr>
          <p:cNvSpPr>
            <a:spLocks noGrp="1"/>
          </p:cNvSpPr>
          <p:nvPr>
            <p:ph type="title" idx="4294967295"/>
          </p:nvPr>
        </p:nvSpPr>
        <p:spPr>
          <a:xfrm>
            <a:off x="628650" y="428625"/>
            <a:ext cx="7886700" cy="533400"/>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Live Lock</a:t>
            </a:r>
            <a:r>
              <a:rPr lang="en-US" dirty="0"/>
              <a:t> </a:t>
            </a:r>
          </a:p>
        </p:txBody>
      </p:sp>
      <p:sp>
        <p:nvSpPr>
          <p:cNvPr id="3" name="Text Placeholder 2">
            <a:extLst>
              <a:ext uri="{FF2B5EF4-FFF2-40B4-BE49-F238E27FC236}">
                <a16:creationId xmlns:a16="http://schemas.microsoft.com/office/drawing/2014/main" id="{4E83E719-910B-B741-8984-976E2E9BE554}"/>
              </a:ext>
            </a:extLst>
          </p:cNvPr>
          <p:cNvSpPr>
            <a:spLocks noGrp="1"/>
          </p:cNvSpPr>
          <p:nvPr>
            <p:ph type="body" sz="quarter" idx="16"/>
          </p:nvPr>
        </p:nvSpPr>
        <p:spPr>
          <a:xfrm>
            <a:off x="529292" y="1220320"/>
            <a:ext cx="8085415" cy="545727"/>
          </a:xfrm>
        </p:spPr>
        <p:txBody>
          <a:bodyPr/>
          <a:lstStyle/>
          <a:p>
            <a:pPr marL="0" indent="0">
              <a:buNone/>
            </a:pPr>
            <a:r>
              <a:rPr lang="en-US" sz="2000" dirty="0"/>
              <a:t>Like dead lock but processes are actively running</a:t>
            </a:r>
          </a:p>
        </p:txBody>
      </p:sp>
      <p:grpSp>
        <p:nvGrpSpPr>
          <p:cNvPr id="10" name="Group 9" descr="This diagram shows two processes that are in live lock. Process 1 holds a lock on Resource 1 and will not release it until it gets a required lock on Resource 2. Process 2 holds a lock on Resource 2 but will not release that lock until it has access to Resource 1. Both processes are spinning trying to do continue with their logic but are locked and have no hope of exiting the situation.">
            <a:extLst>
              <a:ext uri="{FF2B5EF4-FFF2-40B4-BE49-F238E27FC236}">
                <a16:creationId xmlns:a16="http://schemas.microsoft.com/office/drawing/2014/main" id="{76F6AFF0-A96F-674E-AC70-9E3E3B411929}"/>
              </a:ext>
            </a:extLst>
          </p:cNvPr>
          <p:cNvGrpSpPr/>
          <p:nvPr/>
        </p:nvGrpSpPr>
        <p:grpSpPr>
          <a:xfrm>
            <a:off x="1443317" y="1918447"/>
            <a:ext cx="5208494" cy="2535892"/>
            <a:chOff x="1443317" y="1918447"/>
            <a:chExt cx="5208494" cy="2535892"/>
          </a:xfrm>
        </p:grpSpPr>
        <p:sp>
          <p:nvSpPr>
            <p:cNvPr id="4" name="Oval 3">
              <a:extLst>
                <a:ext uri="{FF2B5EF4-FFF2-40B4-BE49-F238E27FC236}">
                  <a16:creationId xmlns:a16="http://schemas.microsoft.com/office/drawing/2014/main" id="{D92B0140-7343-B348-AD76-5958CB93B3A6}"/>
                </a:ext>
              </a:extLst>
            </p:cNvPr>
            <p:cNvSpPr/>
            <p:nvPr/>
          </p:nvSpPr>
          <p:spPr>
            <a:xfrm>
              <a:off x="1443317" y="2814918"/>
              <a:ext cx="1550894" cy="93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1</a:t>
              </a:r>
            </a:p>
          </p:txBody>
        </p:sp>
        <p:sp>
          <p:nvSpPr>
            <p:cNvPr id="5" name="Oval 4">
              <a:extLst>
                <a:ext uri="{FF2B5EF4-FFF2-40B4-BE49-F238E27FC236}">
                  <a16:creationId xmlns:a16="http://schemas.microsoft.com/office/drawing/2014/main" id="{FE4200FD-9D3C-F143-ABB0-1016DA8EAAF6}"/>
                </a:ext>
              </a:extLst>
            </p:cNvPr>
            <p:cNvSpPr/>
            <p:nvPr/>
          </p:nvSpPr>
          <p:spPr>
            <a:xfrm>
              <a:off x="5100917" y="2814918"/>
              <a:ext cx="1550894" cy="93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2</a:t>
              </a:r>
            </a:p>
          </p:txBody>
        </p:sp>
        <p:sp>
          <p:nvSpPr>
            <p:cNvPr id="6" name="Process 5">
              <a:extLst>
                <a:ext uri="{FF2B5EF4-FFF2-40B4-BE49-F238E27FC236}">
                  <a16:creationId xmlns:a16="http://schemas.microsoft.com/office/drawing/2014/main" id="{24F73FCA-C77E-BF4F-BC3C-F0D626AEC270}"/>
                </a:ext>
              </a:extLst>
            </p:cNvPr>
            <p:cNvSpPr/>
            <p:nvPr/>
          </p:nvSpPr>
          <p:spPr>
            <a:xfrm>
              <a:off x="3343836" y="1918447"/>
              <a:ext cx="1416423" cy="653303"/>
            </a:xfrm>
            <a:prstGeom prst="flowChartProcess">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1</a:t>
              </a:r>
            </a:p>
          </p:txBody>
        </p:sp>
        <p:sp>
          <p:nvSpPr>
            <p:cNvPr id="7" name="Process 6">
              <a:extLst>
                <a:ext uri="{FF2B5EF4-FFF2-40B4-BE49-F238E27FC236}">
                  <a16:creationId xmlns:a16="http://schemas.microsoft.com/office/drawing/2014/main" id="{094EC590-6D15-294E-A634-C04E940C010C}"/>
                </a:ext>
              </a:extLst>
            </p:cNvPr>
            <p:cNvSpPr/>
            <p:nvPr/>
          </p:nvSpPr>
          <p:spPr>
            <a:xfrm>
              <a:off x="3370730" y="3801036"/>
              <a:ext cx="1416423" cy="653303"/>
            </a:xfrm>
            <a:prstGeom prst="flowChartProcess">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2</a:t>
              </a:r>
            </a:p>
          </p:txBody>
        </p:sp>
        <p:cxnSp>
          <p:nvCxnSpPr>
            <p:cNvPr id="9" name="Straight Arrow Connector 8">
              <a:extLst>
                <a:ext uri="{FF2B5EF4-FFF2-40B4-BE49-F238E27FC236}">
                  <a16:creationId xmlns:a16="http://schemas.microsoft.com/office/drawing/2014/main" id="{6A3E97B8-C6A2-314F-8B63-F32ED0BDCC23}"/>
                </a:ext>
              </a:extLst>
            </p:cNvPr>
            <p:cNvCxnSpPr>
              <a:cxnSpLocks/>
              <a:stCxn id="4" idx="0"/>
              <a:endCxn id="6" idx="1"/>
            </p:cNvCxnSpPr>
            <p:nvPr/>
          </p:nvCxnSpPr>
          <p:spPr>
            <a:xfrm flipV="1">
              <a:off x="2218764" y="2245099"/>
              <a:ext cx="1125072" cy="5698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C50A21-70EE-EC41-8593-C73C23D1A413}"/>
                </a:ext>
              </a:extLst>
            </p:cNvPr>
            <p:cNvCxnSpPr>
              <a:cxnSpLocks/>
              <a:stCxn id="5" idx="4"/>
            </p:cNvCxnSpPr>
            <p:nvPr/>
          </p:nvCxnSpPr>
          <p:spPr>
            <a:xfrm flipH="1">
              <a:off x="4796118" y="3747248"/>
              <a:ext cx="1080246" cy="4123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DD47F6-5D5B-2443-B37A-D8E10B1E6F80}"/>
                </a:ext>
              </a:extLst>
            </p:cNvPr>
            <p:cNvCxnSpPr>
              <a:cxnSpLocks/>
              <a:stCxn id="5" idx="0"/>
              <a:endCxn id="6" idx="3"/>
            </p:cNvCxnSpPr>
            <p:nvPr/>
          </p:nvCxnSpPr>
          <p:spPr>
            <a:xfrm flipH="1" flipV="1">
              <a:off x="4760259" y="2245099"/>
              <a:ext cx="1116105" cy="56981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FD184E5-0D82-A849-907F-A04D7277B9E2}"/>
                </a:ext>
              </a:extLst>
            </p:cNvPr>
            <p:cNvCxnSpPr>
              <a:cxnSpLocks/>
              <a:stCxn id="4" idx="4"/>
              <a:endCxn id="7" idx="1"/>
            </p:cNvCxnSpPr>
            <p:nvPr/>
          </p:nvCxnSpPr>
          <p:spPr>
            <a:xfrm>
              <a:off x="2218764" y="3747248"/>
              <a:ext cx="1151966" cy="38044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2C7D48-7465-A64C-AA77-02778B2DD23D}"/>
                </a:ext>
              </a:extLst>
            </p:cNvPr>
            <p:cNvSpPr txBox="1"/>
            <p:nvPr/>
          </p:nvSpPr>
          <p:spPr>
            <a:xfrm>
              <a:off x="2106706" y="2202418"/>
              <a:ext cx="748923" cy="369332"/>
            </a:xfrm>
            <a:prstGeom prst="rect">
              <a:avLst/>
            </a:prstGeom>
            <a:noFill/>
          </p:spPr>
          <p:txBody>
            <a:bodyPr wrap="none" rtlCol="0">
              <a:spAutoFit/>
            </a:bodyPr>
            <a:lstStyle/>
            <a:p>
              <a:r>
                <a:rPr lang="en-US" dirty="0"/>
                <a:t>Holds</a:t>
              </a:r>
            </a:p>
          </p:txBody>
        </p:sp>
        <p:sp>
          <p:nvSpPr>
            <p:cNvPr id="23" name="TextBox 22">
              <a:extLst>
                <a:ext uri="{FF2B5EF4-FFF2-40B4-BE49-F238E27FC236}">
                  <a16:creationId xmlns:a16="http://schemas.microsoft.com/office/drawing/2014/main" id="{1D55DC27-23D3-6243-B8B2-50605D0B1394}"/>
                </a:ext>
              </a:extLst>
            </p:cNvPr>
            <p:cNvSpPr txBox="1"/>
            <p:nvPr/>
          </p:nvSpPr>
          <p:spPr>
            <a:xfrm>
              <a:off x="5298141" y="3923641"/>
              <a:ext cx="748923" cy="369332"/>
            </a:xfrm>
            <a:prstGeom prst="rect">
              <a:avLst/>
            </a:prstGeom>
            <a:noFill/>
          </p:spPr>
          <p:txBody>
            <a:bodyPr wrap="none" rtlCol="0">
              <a:spAutoFit/>
            </a:bodyPr>
            <a:lstStyle/>
            <a:p>
              <a:r>
                <a:rPr lang="en-US" dirty="0"/>
                <a:t>Holds</a:t>
              </a:r>
            </a:p>
          </p:txBody>
        </p:sp>
        <p:sp>
          <p:nvSpPr>
            <p:cNvPr id="24" name="TextBox 23">
              <a:extLst>
                <a:ext uri="{FF2B5EF4-FFF2-40B4-BE49-F238E27FC236}">
                  <a16:creationId xmlns:a16="http://schemas.microsoft.com/office/drawing/2014/main" id="{5A81F0E2-5C01-F842-B36F-D38385EE099E}"/>
                </a:ext>
              </a:extLst>
            </p:cNvPr>
            <p:cNvSpPr txBox="1"/>
            <p:nvPr/>
          </p:nvSpPr>
          <p:spPr>
            <a:xfrm>
              <a:off x="5289176" y="2202418"/>
              <a:ext cx="1060996" cy="369332"/>
            </a:xfrm>
            <a:prstGeom prst="rect">
              <a:avLst/>
            </a:prstGeom>
            <a:noFill/>
          </p:spPr>
          <p:txBody>
            <a:bodyPr wrap="none" rtlCol="0">
              <a:spAutoFit/>
            </a:bodyPr>
            <a:lstStyle/>
            <a:p>
              <a:r>
                <a:rPr lang="en-US" dirty="0"/>
                <a:t>Requires</a:t>
              </a:r>
            </a:p>
          </p:txBody>
        </p:sp>
        <p:sp>
          <p:nvSpPr>
            <p:cNvPr id="25" name="TextBox 24">
              <a:extLst>
                <a:ext uri="{FF2B5EF4-FFF2-40B4-BE49-F238E27FC236}">
                  <a16:creationId xmlns:a16="http://schemas.microsoft.com/office/drawing/2014/main" id="{BAFF4F6E-9BC9-E94B-B449-7D24E375D54C}"/>
                </a:ext>
              </a:extLst>
            </p:cNvPr>
            <p:cNvSpPr txBox="1"/>
            <p:nvPr/>
          </p:nvSpPr>
          <p:spPr>
            <a:xfrm>
              <a:off x="1873623" y="3923641"/>
              <a:ext cx="1060996" cy="369332"/>
            </a:xfrm>
            <a:prstGeom prst="rect">
              <a:avLst/>
            </a:prstGeom>
            <a:noFill/>
          </p:spPr>
          <p:txBody>
            <a:bodyPr wrap="none" rtlCol="0">
              <a:spAutoFit/>
            </a:bodyPr>
            <a:lstStyle/>
            <a:p>
              <a:r>
                <a:rPr lang="en-US" dirty="0"/>
                <a:t>Requires</a:t>
              </a:r>
            </a:p>
          </p:txBody>
        </p:sp>
      </p:grpSp>
    </p:spTree>
    <p:extLst>
      <p:ext uri="{BB962C8B-B14F-4D97-AF65-F5344CB8AC3E}">
        <p14:creationId xmlns:p14="http://schemas.microsoft.com/office/powerpoint/2010/main" val="195225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AABEE-E1B0-1C47-A3DC-F1BB77545389}"/>
              </a:ext>
            </a:extLst>
          </p:cNvPr>
          <p:cNvSpPr>
            <a:spLocks noGrp="1"/>
          </p:cNvSpPr>
          <p:nvPr>
            <p:ph type="title" idx="4294967295"/>
          </p:nvPr>
        </p:nvSpPr>
        <p:spPr>
          <a:xfrm>
            <a:off x="628650" y="428625"/>
            <a:ext cx="7886700" cy="533400"/>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Resource Under/Overutilization</a:t>
            </a:r>
            <a:endParaRPr lang="en-US" dirty="0">
              <a:effectLst/>
            </a:endParaRPr>
          </a:p>
        </p:txBody>
      </p:sp>
      <p:sp>
        <p:nvSpPr>
          <p:cNvPr id="3" name="Text Placeholder 2">
            <a:extLst>
              <a:ext uri="{FF2B5EF4-FFF2-40B4-BE49-F238E27FC236}">
                <a16:creationId xmlns:a16="http://schemas.microsoft.com/office/drawing/2014/main" id="{118BE78A-50D4-AD44-8B2F-71E8E7B869E4}"/>
              </a:ext>
            </a:extLst>
          </p:cNvPr>
          <p:cNvSpPr>
            <a:spLocks noGrp="1"/>
          </p:cNvSpPr>
          <p:nvPr>
            <p:ph type="body" sz="quarter" idx="16"/>
          </p:nvPr>
        </p:nvSpPr>
        <p:spPr/>
        <p:txBody>
          <a:bodyPr/>
          <a:lstStyle/>
          <a:p>
            <a:r>
              <a:rPr lang="en-US" sz="2000" dirty="0"/>
              <a:t>Too little work, CPUs are thus sitting idle</a:t>
            </a:r>
          </a:p>
          <a:p>
            <a:r>
              <a:rPr lang="en-US" sz="2000" dirty="0"/>
              <a:t>Too many threads, CPUs are spending too much time context switching</a:t>
            </a:r>
          </a:p>
          <a:p>
            <a:r>
              <a:rPr lang="en-US" sz="2000" dirty="0"/>
              <a:t>Processes are overly complex and therefor CPU may be overextending itself</a:t>
            </a:r>
          </a:p>
          <a:p>
            <a:r>
              <a:rPr lang="en-US" sz="2000" dirty="0"/>
              <a:t>Memory required for processes is too large or changes too frequently. This means that there are cache hits and data is transported to and from RAM and even HD</a:t>
            </a:r>
          </a:p>
        </p:txBody>
      </p:sp>
    </p:spTree>
    <p:extLst>
      <p:ext uri="{BB962C8B-B14F-4D97-AF65-F5344CB8AC3E}">
        <p14:creationId xmlns:p14="http://schemas.microsoft.com/office/powerpoint/2010/main" val="116029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F5185-8488-C947-98E4-01734E1693DF}"/>
              </a:ext>
            </a:extLst>
          </p:cNvPr>
          <p:cNvSpPr>
            <a:spLocks noGrp="1"/>
          </p:cNvSpPr>
          <p:nvPr>
            <p:ph type="title" idx="4294967295"/>
          </p:nvPr>
        </p:nvSpPr>
        <p:spPr>
          <a:xfrm>
            <a:off x="628650" y="495301"/>
            <a:ext cx="7886700" cy="476250"/>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endParaRPr lang="en-US" dirty="0">
              <a:effectLst/>
            </a:endParaRP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Wikipedia. 2020. </a:t>
            </a:r>
            <a:r>
              <a:rPr lang="en-US" dirty="0" err="1"/>
              <a:t>WikipediA</a:t>
            </a:r>
            <a:r>
              <a:rPr lang="en-US" dirty="0"/>
              <a:t>: the Free Encyclopedia. Retrieved from </a:t>
            </a:r>
            <a:r>
              <a:rPr lang="en-US" dirty="0">
                <a:hlinkClick r:id="rId3"/>
              </a:rPr>
              <a:t>https://en.wikipedia.org/wiki/Race_condition#Software</a:t>
            </a:r>
            <a:r>
              <a:rPr lang="en-US" dirty="0"/>
              <a:t>.</a:t>
            </a:r>
          </a:p>
          <a:p>
            <a:r>
              <a:rPr lang="en-US" dirty="0"/>
              <a:t>[2] Geeks For Geeks. 2020. Introduction of Deadlock in Operating System. Retrieved from </a:t>
            </a:r>
            <a:r>
              <a:rPr lang="en-US" dirty="0">
                <a:hlinkClick r:id="rId4"/>
              </a:rPr>
              <a:t>https://www.geeksforgeeks.org/introduction-of-deadlock-in-operating-system/</a:t>
            </a:r>
            <a:r>
              <a:rPr lang="en-US" dirty="0"/>
              <a:t>.</a:t>
            </a:r>
          </a:p>
          <a:p>
            <a:endParaRPr lang="en-US" dirty="0"/>
          </a:p>
        </p:txBody>
      </p:sp>
    </p:spTree>
    <p:extLst>
      <p:ext uri="{BB962C8B-B14F-4D97-AF65-F5344CB8AC3E}">
        <p14:creationId xmlns:p14="http://schemas.microsoft.com/office/powerpoint/2010/main" val="413464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A04465-0014-4D33-ABA2-D6924F11FEE0}">
  <ds:schemaRefs>
    <ds:schemaRef ds:uri="http://purl.org/dc/elements/1.1/"/>
    <ds:schemaRef ds:uri="http://schemas.microsoft.com/office/2006/documentManagement/types"/>
    <ds:schemaRef ds:uri="fc700d6a-14c8-4431-87f0-1eb34fcb9ecc"/>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051abd47-9546-4a61-92e9-da62ec2358b6"/>
    <ds:schemaRef ds:uri="http://schemas.microsoft.com/office/2006/metadata/properties"/>
  </ds:schemaRefs>
</ds:datastoreItem>
</file>

<file path=customXml/itemProps2.xml><?xml version="1.0" encoding="utf-8"?>
<ds:datastoreItem xmlns:ds="http://schemas.openxmlformats.org/officeDocument/2006/customXml" ds:itemID="{0F0D3BE9-FFA5-4DAE-B7C6-B65F3CF2D8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540</TotalTime>
  <Words>1212</Words>
  <Application>Microsoft Macintosh PowerPoint</Application>
  <PresentationFormat>On-screen Show (16:9)</PresentationFormat>
  <Paragraphs>132</Paragraphs>
  <Slides>9</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Pitfalls in Concurrent Programming</vt:lpstr>
      <vt:lpstr>Race Conditions </vt:lpstr>
      <vt:lpstr>Resource Contention</vt:lpstr>
      <vt:lpstr>Dead Lock </vt:lpstr>
      <vt:lpstr>Live Lock </vt:lpstr>
      <vt:lpstr>Resource Under/Overutilization</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23</cp:revision>
  <dcterms:created xsi:type="dcterms:W3CDTF">2020-12-13T16:54:15Z</dcterms:created>
  <dcterms:modified xsi:type="dcterms:W3CDTF">2021-02-20T20:24:22Z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